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61" r:id="rId5"/>
    <p:sldId id="262" r:id="rId6"/>
    <p:sldId id="263" r:id="rId7"/>
    <p:sldId id="266" r:id="rId8"/>
    <p:sldId id="259" r:id="rId9"/>
    <p:sldId id="280" r:id="rId10"/>
    <p:sldId id="258" r:id="rId11"/>
    <p:sldId id="272" r:id="rId12"/>
    <p:sldId id="271" r:id="rId13"/>
    <p:sldId id="270" r:id="rId14"/>
    <p:sldId id="273" r:id="rId15"/>
    <p:sldId id="279" r:id="rId16"/>
    <p:sldId id="278" r:id="rId17"/>
    <p:sldId id="284" r:id="rId18"/>
    <p:sldId id="274" r:id="rId19"/>
    <p:sldId id="281" r:id="rId20"/>
    <p:sldId id="282" r:id="rId21"/>
    <p:sldId id="283" r:id="rId22"/>
    <p:sldId id="275" r:id="rId23"/>
    <p:sldId id="276" r:id="rId24"/>
    <p:sldId id="277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4DCD49A-30CD-459B-8D3A-4A36EFF5DF3D}" type="doc">
      <dgm:prSet loTypeId="urn:microsoft.com/office/officeart/2005/8/layout/list1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A94C89F-82A3-406A-A0E9-B92A9D821653}">
      <dgm:prSet phldrT="[Текст]" custT="1"/>
      <dgm:spPr/>
      <dgm:t>
        <a:bodyPr/>
        <a:lstStyle/>
        <a:p>
          <a:r>
            <a:rPr lang="ru-RU" sz="32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Интерес детей и родителей.</a:t>
          </a:r>
          <a:endParaRPr lang="ru-RU" sz="3200" b="1" dirty="0">
            <a:solidFill>
              <a:schemeClr val="tx2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7CAF51CC-40FA-4854-A525-44B21416158C}" type="parTrans" cxnId="{3940863C-2087-44D4-813A-BE7F7FEE2BAA}">
      <dgm:prSet/>
      <dgm:spPr/>
      <dgm:t>
        <a:bodyPr/>
        <a:lstStyle/>
        <a:p>
          <a:endParaRPr lang="ru-RU"/>
        </a:p>
      </dgm:t>
    </dgm:pt>
    <dgm:pt modelId="{785D3D31-21C8-4F8E-8AAA-470E7EE5394C}" type="sibTrans" cxnId="{3940863C-2087-44D4-813A-BE7F7FEE2BAA}">
      <dgm:prSet/>
      <dgm:spPr/>
      <dgm:t>
        <a:bodyPr/>
        <a:lstStyle/>
        <a:p>
          <a:endParaRPr lang="ru-RU"/>
        </a:p>
      </dgm:t>
    </dgm:pt>
    <dgm:pt modelId="{56EB5A24-CFB2-4B97-95B6-EF05560908D0}">
      <dgm:prSet phldrT="[Текст]" custT="1"/>
      <dgm:spPr/>
      <dgm:t>
        <a:bodyPr/>
        <a:lstStyle/>
        <a:p>
          <a:r>
            <a:rPr lang="ru-RU" sz="3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Наличие необходимого оборудования и методического материала по данной теме.</a:t>
          </a:r>
          <a:endParaRPr lang="ru-RU" sz="3200" b="1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930D6FB3-CDEC-4CB9-A46B-E47E4C1D7E2D}" type="parTrans" cxnId="{5C76E698-607D-4280-A6C6-1CEE18AC11D5}">
      <dgm:prSet/>
      <dgm:spPr/>
      <dgm:t>
        <a:bodyPr/>
        <a:lstStyle/>
        <a:p>
          <a:endParaRPr lang="ru-RU"/>
        </a:p>
      </dgm:t>
    </dgm:pt>
    <dgm:pt modelId="{1F5F5CFE-C664-4D98-9E6A-0E86B69839D3}" type="sibTrans" cxnId="{5C76E698-607D-4280-A6C6-1CEE18AC11D5}">
      <dgm:prSet/>
      <dgm:spPr/>
      <dgm:t>
        <a:bodyPr/>
        <a:lstStyle/>
        <a:p>
          <a:endParaRPr lang="ru-RU"/>
        </a:p>
      </dgm:t>
    </dgm:pt>
    <dgm:pt modelId="{41F92ECF-65FA-4570-8D4C-B75E5085A2A4}">
      <dgm:prSet phldrT="[Текст]" custT="1"/>
      <dgm:spPr/>
      <dgm:t>
        <a:bodyPr/>
        <a:lstStyle/>
        <a:p>
          <a:r>
            <a:rPr lang="ru-RU" sz="3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Участие родителей в реализации проекта</a:t>
          </a:r>
          <a:r>
            <a:rPr lang="ru-RU" sz="3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.</a:t>
          </a:r>
          <a:endParaRPr lang="ru-RU" sz="3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280F3131-7BC3-4623-AB8A-5D66A8A3947E}" type="parTrans" cxnId="{9D5E828A-65DC-4C2F-A40F-ADE8E8B8D3BD}">
      <dgm:prSet/>
      <dgm:spPr/>
      <dgm:t>
        <a:bodyPr/>
        <a:lstStyle/>
        <a:p>
          <a:endParaRPr lang="ru-RU"/>
        </a:p>
      </dgm:t>
    </dgm:pt>
    <dgm:pt modelId="{D253EDDF-F58F-4C03-84F7-2F4E68618DC7}" type="sibTrans" cxnId="{9D5E828A-65DC-4C2F-A40F-ADE8E8B8D3BD}">
      <dgm:prSet/>
      <dgm:spPr/>
      <dgm:t>
        <a:bodyPr/>
        <a:lstStyle/>
        <a:p>
          <a:endParaRPr lang="ru-RU"/>
        </a:p>
      </dgm:t>
    </dgm:pt>
    <dgm:pt modelId="{3E889160-D195-43AA-8FCF-52D293987F0F}" type="pres">
      <dgm:prSet presAssocID="{34DCD49A-30CD-459B-8D3A-4A36EFF5DF3D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BD06B4E-9726-4F8C-B2FC-CB4B38CC47ED}" type="pres">
      <dgm:prSet presAssocID="{DA94C89F-82A3-406A-A0E9-B92A9D821653}" presName="parentLin" presStyleCnt="0"/>
      <dgm:spPr/>
    </dgm:pt>
    <dgm:pt modelId="{5F35BFD9-5A39-4225-BC1D-9DA54C3B96D4}" type="pres">
      <dgm:prSet presAssocID="{DA94C89F-82A3-406A-A0E9-B92A9D821653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7E29A432-5659-4A85-9C7F-3965052B5764}" type="pres">
      <dgm:prSet presAssocID="{DA94C89F-82A3-406A-A0E9-B92A9D821653}" presName="parentText" presStyleLbl="node1" presStyleIdx="0" presStyleCnt="3" custScaleX="138097" custScaleY="13819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ACBB1F-AE7D-46C3-9E1C-8F3AB0D13719}" type="pres">
      <dgm:prSet presAssocID="{DA94C89F-82A3-406A-A0E9-B92A9D821653}" presName="negativeSpace" presStyleCnt="0"/>
      <dgm:spPr/>
    </dgm:pt>
    <dgm:pt modelId="{72080321-98D1-4CF5-840C-F103115B4D9E}" type="pres">
      <dgm:prSet presAssocID="{DA94C89F-82A3-406A-A0E9-B92A9D821653}" presName="childText" presStyleLbl="conFgAcc1" presStyleIdx="0" presStyleCnt="3">
        <dgm:presLayoutVars>
          <dgm:bulletEnabled val="1"/>
        </dgm:presLayoutVars>
      </dgm:prSet>
      <dgm:spPr/>
    </dgm:pt>
    <dgm:pt modelId="{7A8EB9FE-8EE3-482F-9911-D2128F738E6C}" type="pres">
      <dgm:prSet presAssocID="{785D3D31-21C8-4F8E-8AAA-470E7EE5394C}" presName="spaceBetweenRectangles" presStyleCnt="0"/>
      <dgm:spPr/>
    </dgm:pt>
    <dgm:pt modelId="{D0619137-1F5A-45E6-93EA-52FAD70626F5}" type="pres">
      <dgm:prSet presAssocID="{56EB5A24-CFB2-4B97-95B6-EF05560908D0}" presName="parentLin" presStyleCnt="0"/>
      <dgm:spPr/>
    </dgm:pt>
    <dgm:pt modelId="{D6081591-09CF-4F2C-9EA3-62D0D3536F86}" type="pres">
      <dgm:prSet presAssocID="{56EB5A24-CFB2-4B97-95B6-EF05560908D0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9FCF6690-908E-4C4C-9E8F-ADDC019695BF}" type="pres">
      <dgm:prSet presAssocID="{56EB5A24-CFB2-4B97-95B6-EF05560908D0}" presName="parentText" presStyleLbl="node1" presStyleIdx="1" presStyleCnt="3" custScaleX="142857" custScaleY="14575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20369A-9064-4E89-A48A-1E98E595E835}" type="pres">
      <dgm:prSet presAssocID="{56EB5A24-CFB2-4B97-95B6-EF05560908D0}" presName="negativeSpace" presStyleCnt="0"/>
      <dgm:spPr/>
    </dgm:pt>
    <dgm:pt modelId="{4C551960-6231-4856-B18F-E8B057C15294}" type="pres">
      <dgm:prSet presAssocID="{56EB5A24-CFB2-4B97-95B6-EF05560908D0}" presName="childText" presStyleLbl="conFgAcc1" presStyleIdx="1" presStyleCnt="3">
        <dgm:presLayoutVars>
          <dgm:bulletEnabled val="1"/>
        </dgm:presLayoutVars>
      </dgm:prSet>
      <dgm:spPr/>
    </dgm:pt>
    <dgm:pt modelId="{E7C9B466-31E1-4C1B-806D-48787FAEEFE6}" type="pres">
      <dgm:prSet presAssocID="{1F5F5CFE-C664-4D98-9E6A-0E86B69839D3}" presName="spaceBetweenRectangles" presStyleCnt="0"/>
      <dgm:spPr/>
    </dgm:pt>
    <dgm:pt modelId="{58381011-B469-42FB-9D4D-8B8FDBB8D186}" type="pres">
      <dgm:prSet presAssocID="{41F92ECF-65FA-4570-8D4C-B75E5085A2A4}" presName="parentLin" presStyleCnt="0"/>
      <dgm:spPr/>
    </dgm:pt>
    <dgm:pt modelId="{B7930EA1-7A54-4809-90D0-5F22C19ADEB0}" type="pres">
      <dgm:prSet presAssocID="{41F92ECF-65FA-4570-8D4C-B75E5085A2A4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0530B9F9-FC67-442E-8D09-609209F5569A}" type="pres">
      <dgm:prSet presAssocID="{41F92ECF-65FA-4570-8D4C-B75E5085A2A4}" presName="parentText" presStyleLbl="node1" presStyleIdx="2" presStyleCnt="3" custScaleX="142857" custScaleY="12892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9C454A-75DE-4FFC-AE89-FB0D3510610E}" type="pres">
      <dgm:prSet presAssocID="{41F92ECF-65FA-4570-8D4C-B75E5085A2A4}" presName="negativeSpace" presStyleCnt="0"/>
      <dgm:spPr/>
    </dgm:pt>
    <dgm:pt modelId="{F8F4A33A-6875-4F7A-AC60-59D0B1CEAD3D}" type="pres">
      <dgm:prSet presAssocID="{41F92ECF-65FA-4570-8D4C-B75E5085A2A4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9D5E828A-65DC-4C2F-A40F-ADE8E8B8D3BD}" srcId="{34DCD49A-30CD-459B-8D3A-4A36EFF5DF3D}" destId="{41F92ECF-65FA-4570-8D4C-B75E5085A2A4}" srcOrd="2" destOrd="0" parTransId="{280F3131-7BC3-4623-AB8A-5D66A8A3947E}" sibTransId="{D253EDDF-F58F-4C03-84F7-2F4E68618DC7}"/>
    <dgm:cxn modelId="{3940863C-2087-44D4-813A-BE7F7FEE2BAA}" srcId="{34DCD49A-30CD-459B-8D3A-4A36EFF5DF3D}" destId="{DA94C89F-82A3-406A-A0E9-B92A9D821653}" srcOrd="0" destOrd="0" parTransId="{7CAF51CC-40FA-4854-A525-44B21416158C}" sibTransId="{785D3D31-21C8-4F8E-8AAA-470E7EE5394C}"/>
    <dgm:cxn modelId="{B07E1794-0851-42B5-8F03-1A44E5EF3D5E}" type="presOf" srcId="{41F92ECF-65FA-4570-8D4C-B75E5085A2A4}" destId="{B7930EA1-7A54-4809-90D0-5F22C19ADEB0}" srcOrd="0" destOrd="0" presId="urn:microsoft.com/office/officeart/2005/8/layout/list1"/>
    <dgm:cxn modelId="{12373E40-CFA2-4B22-AC5E-48948C0407C8}" type="presOf" srcId="{41F92ECF-65FA-4570-8D4C-B75E5085A2A4}" destId="{0530B9F9-FC67-442E-8D09-609209F5569A}" srcOrd="1" destOrd="0" presId="urn:microsoft.com/office/officeart/2005/8/layout/list1"/>
    <dgm:cxn modelId="{EC6D4F69-2018-4A18-B8AE-E565BCC8346F}" type="presOf" srcId="{56EB5A24-CFB2-4B97-95B6-EF05560908D0}" destId="{D6081591-09CF-4F2C-9EA3-62D0D3536F86}" srcOrd="0" destOrd="0" presId="urn:microsoft.com/office/officeart/2005/8/layout/list1"/>
    <dgm:cxn modelId="{439D879F-B05D-45C4-B882-22AE4324400B}" type="presOf" srcId="{DA94C89F-82A3-406A-A0E9-B92A9D821653}" destId="{5F35BFD9-5A39-4225-BC1D-9DA54C3B96D4}" srcOrd="0" destOrd="0" presId="urn:microsoft.com/office/officeart/2005/8/layout/list1"/>
    <dgm:cxn modelId="{51E38B3C-9388-42C8-A281-10F88C6E96E6}" type="presOf" srcId="{34DCD49A-30CD-459B-8D3A-4A36EFF5DF3D}" destId="{3E889160-D195-43AA-8FCF-52D293987F0F}" srcOrd="0" destOrd="0" presId="urn:microsoft.com/office/officeart/2005/8/layout/list1"/>
    <dgm:cxn modelId="{E98ADB54-CC23-4637-8EF0-A35AD7DC7D73}" type="presOf" srcId="{DA94C89F-82A3-406A-A0E9-B92A9D821653}" destId="{7E29A432-5659-4A85-9C7F-3965052B5764}" srcOrd="1" destOrd="0" presId="urn:microsoft.com/office/officeart/2005/8/layout/list1"/>
    <dgm:cxn modelId="{5C76E698-607D-4280-A6C6-1CEE18AC11D5}" srcId="{34DCD49A-30CD-459B-8D3A-4A36EFF5DF3D}" destId="{56EB5A24-CFB2-4B97-95B6-EF05560908D0}" srcOrd="1" destOrd="0" parTransId="{930D6FB3-CDEC-4CB9-A46B-E47E4C1D7E2D}" sibTransId="{1F5F5CFE-C664-4D98-9E6A-0E86B69839D3}"/>
    <dgm:cxn modelId="{1FE0992C-965A-4D21-9BDA-DBE8B2B76B32}" type="presOf" srcId="{56EB5A24-CFB2-4B97-95B6-EF05560908D0}" destId="{9FCF6690-908E-4C4C-9E8F-ADDC019695BF}" srcOrd="1" destOrd="0" presId="urn:microsoft.com/office/officeart/2005/8/layout/list1"/>
    <dgm:cxn modelId="{00DB2C59-07AF-4A3B-9A24-BAC8EE10E712}" type="presParOf" srcId="{3E889160-D195-43AA-8FCF-52D293987F0F}" destId="{ABD06B4E-9726-4F8C-B2FC-CB4B38CC47ED}" srcOrd="0" destOrd="0" presId="urn:microsoft.com/office/officeart/2005/8/layout/list1"/>
    <dgm:cxn modelId="{A768DF54-9FF5-4987-B578-E749A199A07E}" type="presParOf" srcId="{ABD06B4E-9726-4F8C-B2FC-CB4B38CC47ED}" destId="{5F35BFD9-5A39-4225-BC1D-9DA54C3B96D4}" srcOrd="0" destOrd="0" presId="urn:microsoft.com/office/officeart/2005/8/layout/list1"/>
    <dgm:cxn modelId="{0055D167-3D39-4D85-95A6-CC74437CB97D}" type="presParOf" srcId="{ABD06B4E-9726-4F8C-B2FC-CB4B38CC47ED}" destId="{7E29A432-5659-4A85-9C7F-3965052B5764}" srcOrd="1" destOrd="0" presId="urn:microsoft.com/office/officeart/2005/8/layout/list1"/>
    <dgm:cxn modelId="{C3F76412-01B5-4D30-8FD0-D2C709574C08}" type="presParOf" srcId="{3E889160-D195-43AA-8FCF-52D293987F0F}" destId="{DDACBB1F-AE7D-46C3-9E1C-8F3AB0D13719}" srcOrd="1" destOrd="0" presId="urn:microsoft.com/office/officeart/2005/8/layout/list1"/>
    <dgm:cxn modelId="{2161C984-7F0D-45F0-A276-12397235BBD8}" type="presParOf" srcId="{3E889160-D195-43AA-8FCF-52D293987F0F}" destId="{72080321-98D1-4CF5-840C-F103115B4D9E}" srcOrd="2" destOrd="0" presId="urn:microsoft.com/office/officeart/2005/8/layout/list1"/>
    <dgm:cxn modelId="{76C706E8-2F86-458B-B031-433A3E788802}" type="presParOf" srcId="{3E889160-D195-43AA-8FCF-52D293987F0F}" destId="{7A8EB9FE-8EE3-482F-9911-D2128F738E6C}" srcOrd="3" destOrd="0" presId="urn:microsoft.com/office/officeart/2005/8/layout/list1"/>
    <dgm:cxn modelId="{56991BAA-1ADF-470F-9D40-7EA9407BA9F9}" type="presParOf" srcId="{3E889160-D195-43AA-8FCF-52D293987F0F}" destId="{D0619137-1F5A-45E6-93EA-52FAD70626F5}" srcOrd="4" destOrd="0" presId="urn:microsoft.com/office/officeart/2005/8/layout/list1"/>
    <dgm:cxn modelId="{46CB03E3-EF45-4030-BC17-A795F65FBE21}" type="presParOf" srcId="{D0619137-1F5A-45E6-93EA-52FAD70626F5}" destId="{D6081591-09CF-4F2C-9EA3-62D0D3536F86}" srcOrd="0" destOrd="0" presId="urn:microsoft.com/office/officeart/2005/8/layout/list1"/>
    <dgm:cxn modelId="{9551B8E4-6F57-419D-9D6A-221629DE15E9}" type="presParOf" srcId="{D0619137-1F5A-45E6-93EA-52FAD70626F5}" destId="{9FCF6690-908E-4C4C-9E8F-ADDC019695BF}" srcOrd="1" destOrd="0" presId="urn:microsoft.com/office/officeart/2005/8/layout/list1"/>
    <dgm:cxn modelId="{3C17F76E-1FE1-400B-8A7D-FCCADCDF73EC}" type="presParOf" srcId="{3E889160-D195-43AA-8FCF-52D293987F0F}" destId="{B120369A-9064-4E89-A48A-1E98E595E835}" srcOrd="5" destOrd="0" presId="urn:microsoft.com/office/officeart/2005/8/layout/list1"/>
    <dgm:cxn modelId="{602816F5-707D-4E19-BC18-EBFC11226986}" type="presParOf" srcId="{3E889160-D195-43AA-8FCF-52D293987F0F}" destId="{4C551960-6231-4856-B18F-E8B057C15294}" srcOrd="6" destOrd="0" presId="urn:microsoft.com/office/officeart/2005/8/layout/list1"/>
    <dgm:cxn modelId="{C41D879F-14CE-409A-88AC-4FCB7E587E04}" type="presParOf" srcId="{3E889160-D195-43AA-8FCF-52D293987F0F}" destId="{E7C9B466-31E1-4C1B-806D-48787FAEEFE6}" srcOrd="7" destOrd="0" presId="urn:microsoft.com/office/officeart/2005/8/layout/list1"/>
    <dgm:cxn modelId="{A6B447B1-23AB-4804-86BC-AFE12D16C72C}" type="presParOf" srcId="{3E889160-D195-43AA-8FCF-52D293987F0F}" destId="{58381011-B469-42FB-9D4D-8B8FDBB8D186}" srcOrd="8" destOrd="0" presId="urn:microsoft.com/office/officeart/2005/8/layout/list1"/>
    <dgm:cxn modelId="{013EF9ED-1CA6-4969-8953-3D70330228EC}" type="presParOf" srcId="{58381011-B469-42FB-9D4D-8B8FDBB8D186}" destId="{B7930EA1-7A54-4809-90D0-5F22C19ADEB0}" srcOrd="0" destOrd="0" presId="urn:microsoft.com/office/officeart/2005/8/layout/list1"/>
    <dgm:cxn modelId="{07C8DD10-D692-4EB0-A522-58131D42D1B0}" type="presParOf" srcId="{58381011-B469-42FB-9D4D-8B8FDBB8D186}" destId="{0530B9F9-FC67-442E-8D09-609209F5569A}" srcOrd="1" destOrd="0" presId="urn:microsoft.com/office/officeart/2005/8/layout/list1"/>
    <dgm:cxn modelId="{B15C79B4-CF74-4D1B-AD62-192D6C610752}" type="presParOf" srcId="{3E889160-D195-43AA-8FCF-52D293987F0F}" destId="{9C9C454A-75DE-4FFC-AE89-FB0D3510610E}" srcOrd="9" destOrd="0" presId="urn:microsoft.com/office/officeart/2005/8/layout/list1"/>
    <dgm:cxn modelId="{20D4AD1A-F6C4-41C7-B9E4-588732111E6E}" type="presParOf" srcId="{3E889160-D195-43AA-8FCF-52D293987F0F}" destId="{F8F4A33A-6875-4F7A-AC60-59D0B1CEAD3D}" srcOrd="10" destOrd="0" presId="urn:microsoft.com/office/officeart/2005/8/layout/list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16.05.2015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16.05.2015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16.05.2015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16.05.2015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large-766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4290"/>
            <a:ext cx="7772400" cy="3500461"/>
          </a:xfrm>
        </p:spPr>
        <p:txBody>
          <a:bodyPr>
            <a:normAutofit fontScale="90000"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Муниципальное автономное дошкольное учреждение «Детский сад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общеразвивающего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вида №14 г.Шебекино»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Творческий проект с детьми среднего дошкольного возраста по теме</a:t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«Семейное древо».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b="1" dirty="0" smtClean="0"/>
              <a:t>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47500" lnSpcReduction="20000"/>
          </a:bodyPr>
          <a:lstStyle/>
          <a:p>
            <a:pPr algn="r"/>
            <a:endParaRPr lang="ru-RU" sz="29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3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Подготовили:</a:t>
            </a:r>
          </a:p>
          <a:p>
            <a:pPr algn="l"/>
            <a:r>
              <a:rPr lang="ru-RU" sz="3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воспитатель –Сапожникова Л.В.</a:t>
            </a:r>
          </a:p>
          <a:p>
            <a:pPr algn="l"/>
            <a:r>
              <a:rPr lang="ru-RU" sz="3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педагог дополнительного образования– </a:t>
            </a:r>
            <a:r>
              <a:rPr lang="ru-RU" sz="3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Шопина</a:t>
            </a:r>
            <a:r>
              <a:rPr lang="ru-RU" sz="3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Т.И.</a:t>
            </a:r>
          </a:p>
          <a:p>
            <a:pPr algn="l"/>
            <a:r>
              <a:rPr lang="ru-RU" sz="3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педагог-психолог –</a:t>
            </a:r>
            <a:r>
              <a:rPr lang="ru-RU" sz="3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Трунова</a:t>
            </a:r>
            <a:r>
              <a:rPr lang="ru-RU" sz="3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О.А.</a:t>
            </a:r>
          </a:p>
          <a:p>
            <a:pPr algn="l"/>
            <a:r>
              <a:rPr lang="ru-RU" sz="3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l"/>
            <a:r>
              <a:rPr lang="ru-RU" sz="3400" dirty="0" smtClean="0">
                <a:solidFill>
                  <a:schemeClr val="tx1"/>
                </a:solidFill>
              </a:rPr>
              <a:t> </a:t>
            </a:r>
            <a:endParaRPr lang="ru-RU" sz="3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7"/>
          <p:cNvSpPr>
            <a:spLocks noGrp="1" noChangeArrowheads="1"/>
          </p:cNvSpPr>
          <p:nvPr>
            <p:ph type="title"/>
          </p:nvPr>
        </p:nvSpPr>
        <p:spPr>
          <a:xfrm>
            <a:off x="457200" y="476250"/>
            <a:ext cx="8229600" cy="952486"/>
          </a:xfrm>
        </p:spPr>
        <p:txBody>
          <a:bodyPr>
            <a:normAutofit/>
          </a:bodyPr>
          <a:lstStyle/>
          <a:p>
            <a:pPr eaLnBrk="1" hangingPunct="1"/>
            <a:r>
              <a:rPr lang="ru-RU" b="1" dirty="0" smtClean="0">
                <a:solidFill>
                  <a:srgbClr val="002060"/>
                </a:solidFill>
              </a:rPr>
              <a:t>Предполагаемый результат.</a:t>
            </a:r>
          </a:p>
        </p:txBody>
      </p:sp>
      <p:sp>
        <p:nvSpPr>
          <p:cNvPr id="2051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5043510"/>
          </a:xfrm>
        </p:spPr>
        <p:txBody>
          <a:bodyPr>
            <a:normAutofit/>
          </a:bodyPr>
          <a:lstStyle/>
          <a:p>
            <a:pPr algn="ctr" eaLnBrk="1" hangingPunct="1">
              <a:buNone/>
            </a:pPr>
            <a:r>
              <a:rPr lang="ru-RU" sz="4000" b="1" dirty="0" smtClean="0"/>
              <a:t>У детей:</a:t>
            </a:r>
          </a:p>
        </p:txBody>
      </p:sp>
      <p:sp>
        <p:nvSpPr>
          <p:cNvPr id="9" name="Прямоугольник с одним скругленным углом 8"/>
          <p:cNvSpPr/>
          <p:nvPr/>
        </p:nvSpPr>
        <p:spPr>
          <a:xfrm>
            <a:off x="214282" y="2643182"/>
            <a:ext cx="3714776" cy="1857388"/>
          </a:xfrm>
          <a:prstGeom prst="round1Rect">
            <a:avLst/>
          </a:prstGeom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Дети больше узнают о своей семье: о членах семьи, традициях, о жизни бабушек и дедушек.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10" name="Прямоугольник с одним скругленным углом 9"/>
          <p:cNvSpPr/>
          <p:nvPr/>
        </p:nvSpPr>
        <p:spPr>
          <a:xfrm>
            <a:off x="5072066" y="2714620"/>
            <a:ext cx="3714776" cy="1714512"/>
          </a:xfrm>
          <a:prstGeom prst="round1Rect">
            <a:avLst/>
          </a:prstGeom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Совместная деятельность будет содействовать укреплению детско-родительских отношений.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12" name="Прямоугольник с одним скругленным углом 11"/>
          <p:cNvSpPr/>
          <p:nvPr/>
        </p:nvSpPr>
        <p:spPr>
          <a:xfrm>
            <a:off x="3143240" y="4857760"/>
            <a:ext cx="3857652" cy="1785950"/>
          </a:xfrm>
          <a:prstGeom prst="round1Rect">
            <a:avLst/>
          </a:prstGeom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Пробуждение чувства радости и гордости у детей за свою семью</a:t>
            </a:r>
            <a:endParaRPr lang="ru-RU" sz="2400" b="1" dirty="0">
              <a:solidFill>
                <a:srgbClr val="002060"/>
              </a:solidFill>
            </a:endParaRPr>
          </a:p>
        </p:txBody>
      </p:sp>
      <p:cxnSp>
        <p:nvCxnSpPr>
          <p:cNvPr id="18" name="Прямая со стрелкой 17"/>
          <p:cNvCxnSpPr/>
          <p:nvPr/>
        </p:nvCxnSpPr>
        <p:spPr>
          <a:xfrm>
            <a:off x="5072066" y="2143116"/>
            <a:ext cx="1000132" cy="5715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rot="5400000">
            <a:off x="3143240" y="3500438"/>
            <a:ext cx="2714644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 rot="10800000" flipV="1">
            <a:off x="3286116" y="2143116"/>
            <a:ext cx="928694" cy="5000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C:\Users\User\Desktop\i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2050" name="Rectangle 7"/>
          <p:cNvSpPr>
            <a:spLocks noGrp="1" noChangeArrowheads="1"/>
          </p:cNvSpPr>
          <p:nvPr>
            <p:ph type="title"/>
          </p:nvPr>
        </p:nvSpPr>
        <p:spPr>
          <a:xfrm>
            <a:off x="457200" y="476250"/>
            <a:ext cx="8229600" cy="10953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4000" b="1" dirty="0" smtClean="0">
                <a:solidFill>
                  <a:srgbClr val="002060"/>
                </a:solidFill>
              </a:rPr>
              <a:t/>
            </a:r>
            <a:br>
              <a:rPr lang="ru-RU" sz="4000" b="1" dirty="0" smtClean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rgbClr val="002060"/>
                </a:solidFill>
              </a:rPr>
              <a:t>У родителей:</a:t>
            </a:r>
          </a:p>
        </p:txBody>
      </p:sp>
      <p:sp>
        <p:nvSpPr>
          <p:cNvPr id="2051" name="Rectangle 8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dirty="0" smtClean="0"/>
          </a:p>
        </p:txBody>
      </p:sp>
      <p:sp>
        <p:nvSpPr>
          <p:cNvPr id="5" name="Прямоугольник с одним скругленным углом 4"/>
          <p:cNvSpPr/>
          <p:nvPr/>
        </p:nvSpPr>
        <p:spPr>
          <a:xfrm>
            <a:off x="357158" y="2643182"/>
            <a:ext cx="4000528" cy="2143140"/>
          </a:xfrm>
          <a:prstGeom prst="round1Rect">
            <a:avLst/>
          </a:prstGeom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Повышение педагогической культуры родителей, установление доверительных и партнерских отношений с ними.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6" name="Прямоугольник с одним скругленным углом 5"/>
          <p:cNvSpPr/>
          <p:nvPr/>
        </p:nvSpPr>
        <p:spPr>
          <a:xfrm>
            <a:off x="4857752" y="3357562"/>
            <a:ext cx="3643338" cy="2214578"/>
          </a:xfrm>
          <a:prstGeom prst="round1Rect">
            <a:avLst/>
          </a:prstGeom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Активизация участия в жизнедеятельности  детского сада совместно с детьми.</a:t>
            </a:r>
            <a:endParaRPr lang="ru-RU" sz="2400" b="1" dirty="0">
              <a:solidFill>
                <a:srgbClr val="002060"/>
              </a:solidFill>
            </a:endParaRPr>
          </a:p>
        </p:txBody>
      </p:sp>
      <p:cxnSp>
        <p:nvCxnSpPr>
          <p:cNvPr id="8" name="Прямая со стрелкой 7"/>
          <p:cNvCxnSpPr/>
          <p:nvPr/>
        </p:nvCxnSpPr>
        <p:spPr>
          <a:xfrm rot="10800000" flipV="1">
            <a:off x="3000364" y="1500174"/>
            <a:ext cx="1285884" cy="107157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rot="16200000" flipH="1">
            <a:off x="5000628" y="1643050"/>
            <a:ext cx="1785950" cy="150019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C:\Users\User\Desktop\i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2050" name="Rectangle 7"/>
          <p:cNvSpPr>
            <a:spLocks noGrp="1" noChangeArrowheads="1"/>
          </p:cNvSpPr>
          <p:nvPr>
            <p:ph type="title"/>
          </p:nvPr>
        </p:nvSpPr>
        <p:spPr>
          <a:xfrm>
            <a:off x="457200" y="476250"/>
            <a:ext cx="8229600" cy="72072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4000" b="1" dirty="0" smtClean="0">
                <a:solidFill>
                  <a:srgbClr val="002060"/>
                </a:solidFill>
              </a:rPr>
              <a:t/>
            </a:r>
            <a:br>
              <a:rPr lang="ru-RU" sz="4000" b="1" dirty="0" smtClean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rgbClr val="002060"/>
                </a:solidFill>
              </a:rPr>
              <a:t>У педагогов:</a:t>
            </a:r>
          </a:p>
        </p:txBody>
      </p:sp>
      <p:sp>
        <p:nvSpPr>
          <p:cNvPr id="2051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214282" y="1600200"/>
            <a:ext cx="8472518" cy="5043510"/>
          </a:xfrm>
        </p:spPr>
        <p:txBody>
          <a:bodyPr/>
          <a:lstStyle/>
          <a:p>
            <a:pPr eaLnBrk="1" hangingPunct="1"/>
            <a:endParaRPr lang="ru-RU" dirty="0" smtClean="0"/>
          </a:p>
        </p:txBody>
      </p:sp>
      <p:sp>
        <p:nvSpPr>
          <p:cNvPr id="5" name="Прямоугольник с одним скругленным углом 4"/>
          <p:cNvSpPr/>
          <p:nvPr/>
        </p:nvSpPr>
        <p:spPr>
          <a:xfrm>
            <a:off x="3357554" y="4000504"/>
            <a:ext cx="4357718" cy="2428892"/>
          </a:xfrm>
          <a:prstGeom prst="round1Rect">
            <a:avLst/>
          </a:prstGeom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Содействие возрождению лучших отечественных традиций семейного воспитания и закреплению связей между членами семьи разных поколений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6" name="Прямоугольник с одним скругленным углом 5"/>
          <p:cNvSpPr/>
          <p:nvPr/>
        </p:nvSpPr>
        <p:spPr>
          <a:xfrm>
            <a:off x="5143504" y="1857364"/>
            <a:ext cx="3357586" cy="1714512"/>
          </a:xfrm>
          <a:prstGeom prst="round1Rect">
            <a:avLst/>
          </a:prstGeom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Разработка консультативно-практичекого материала для родителей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7" name="Прямоугольник с одним скругленным углом 6"/>
          <p:cNvSpPr/>
          <p:nvPr/>
        </p:nvSpPr>
        <p:spPr>
          <a:xfrm>
            <a:off x="714348" y="1857364"/>
            <a:ext cx="3286148" cy="1714512"/>
          </a:xfrm>
          <a:prstGeom prst="round1Rect">
            <a:avLst/>
          </a:prstGeom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Разработка комплекса совместных мероприятий с родителями</a:t>
            </a:r>
            <a:endParaRPr lang="ru-RU" sz="2400" b="1" dirty="0">
              <a:solidFill>
                <a:srgbClr val="002060"/>
              </a:solidFill>
            </a:endParaRPr>
          </a:p>
        </p:txBody>
      </p:sp>
      <p:cxnSp>
        <p:nvCxnSpPr>
          <p:cNvPr id="13" name="Прямая со стрелкой 12"/>
          <p:cNvCxnSpPr/>
          <p:nvPr/>
        </p:nvCxnSpPr>
        <p:spPr>
          <a:xfrm>
            <a:off x="5214942" y="1285860"/>
            <a:ext cx="857256" cy="5000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rot="5400000">
            <a:off x="3286910" y="2714620"/>
            <a:ext cx="2570974" cy="7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rot="10800000" flipV="1">
            <a:off x="3357554" y="1428736"/>
            <a:ext cx="571504" cy="4286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C:\Users\User\Desktop\i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2050" name="Rectangle 7"/>
          <p:cNvSpPr>
            <a:spLocks noGrp="1" noChangeArrowheads="1"/>
          </p:cNvSpPr>
          <p:nvPr>
            <p:ph type="title"/>
          </p:nvPr>
        </p:nvSpPr>
        <p:spPr>
          <a:xfrm>
            <a:off x="457200" y="476250"/>
            <a:ext cx="8229600" cy="720725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4000" b="1" dirty="0" smtClean="0"/>
              <a:t> </a:t>
            </a:r>
            <a:r>
              <a:rPr lang="ru-RU" sz="4000" b="1" dirty="0" smtClean="0">
                <a:solidFill>
                  <a:srgbClr val="002060"/>
                </a:solidFill>
              </a:rPr>
              <a:t>Этапы реализации проекта:</a:t>
            </a:r>
            <a:r>
              <a:rPr lang="ru-RU" sz="4000" dirty="0" smtClean="0">
                <a:solidFill>
                  <a:srgbClr val="002060"/>
                </a:solidFill>
              </a:rPr>
              <a:t/>
            </a:r>
            <a:br>
              <a:rPr lang="ru-RU" sz="4000" dirty="0" smtClean="0">
                <a:solidFill>
                  <a:srgbClr val="002060"/>
                </a:solidFill>
              </a:rPr>
            </a:br>
            <a:r>
              <a:rPr lang="ru-RU" sz="4000" dirty="0" smtClean="0"/>
              <a:t/>
            </a:r>
            <a:br>
              <a:rPr lang="ru-RU" sz="4000" dirty="0" smtClean="0"/>
            </a:br>
            <a:endParaRPr lang="ru-RU" sz="4000" dirty="0" smtClean="0"/>
          </a:p>
        </p:txBody>
      </p:sp>
      <p:sp>
        <p:nvSpPr>
          <p:cNvPr id="2051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285720" y="1142984"/>
            <a:ext cx="8401080" cy="5500726"/>
          </a:xfrm>
        </p:spPr>
        <p:txBody>
          <a:bodyPr>
            <a:normAutofit fontScale="25000" lnSpcReduction="20000"/>
          </a:bodyPr>
          <a:lstStyle/>
          <a:p>
            <a:endParaRPr lang="ru-RU" sz="4500" b="1" u="sng" dirty="0" smtClean="0"/>
          </a:p>
          <a:p>
            <a:pPr>
              <a:buNone/>
            </a:pPr>
            <a:r>
              <a:rPr lang="ru-RU" sz="7200" b="1" u="sng" dirty="0" smtClean="0"/>
              <a:t>I этап – подготовительный</a:t>
            </a:r>
            <a:endParaRPr lang="ru-RU" sz="7200" b="1" dirty="0" smtClean="0"/>
          </a:p>
          <a:p>
            <a:pPr lvl="0"/>
            <a:r>
              <a:rPr lang="ru-RU" sz="7200" b="1" dirty="0" smtClean="0"/>
              <a:t>Определение цели и задач.</a:t>
            </a:r>
          </a:p>
          <a:p>
            <a:pPr lvl="0"/>
            <a:r>
              <a:rPr lang="ru-RU" sz="7200" b="1" dirty="0" smtClean="0"/>
              <a:t>Ознакомление детей и родителей с целью проекта.</a:t>
            </a:r>
          </a:p>
          <a:p>
            <a:pPr lvl="0"/>
            <a:r>
              <a:rPr lang="ru-RU" sz="7200" b="1" dirty="0" smtClean="0"/>
              <a:t>Создание необходимых условий для реализации проекта.</a:t>
            </a:r>
          </a:p>
          <a:p>
            <a:pPr lvl="0"/>
            <a:r>
              <a:rPr lang="ru-RU" sz="7200" b="1" dirty="0" smtClean="0"/>
              <a:t>Опрос детей по проблеме. </a:t>
            </a:r>
          </a:p>
          <a:p>
            <a:pPr>
              <a:buNone/>
            </a:pPr>
            <a:r>
              <a:rPr lang="ru-RU" sz="7200" b="1" u="sng" dirty="0" smtClean="0"/>
              <a:t>II этап – основной (практический)</a:t>
            </a:r>
            <a:endParaRPr lang="ru-RU" sz="7200" b="1" dirty="0" smtClean="0"/>
          </a:p>
          <a:p>
            <a:pPr lvl="0"/>
            <a:r>
              <a:rPr lang="ru-RU" sz="7200" b="1" dirty="0" smtClean="0"/>
              <a:t>Внедрение в образовательный процесс эффективных методов и приемов по расширению знаний дошкольников о семье, её происхождении.</a:t>
            </a:r>
          </a:p>
          <a:p>
            <a:pPr lvl="0"/>
            <a:r>
              <a:rPr lang="ru-RU" sz="7200" b="1" dirty="0" smtClean="0"/>
              <a:t>Проведение НОД с дошкольниками.</a:t>
            </a:r>
          </a:p>
          <a:p>
            <a:pPr lvl="0"/>
            <a:r>
              <a:rPr lang="ru-RU" sz="7200" b="1" dirty="0" smtClean="0"/>
              <a:t>Фотовыставка «Моя дружная семья</a:t>
            </a:r>
            <a:r>
              <a:rPr lang="ru-RU" sz="7200" b="1" dirty="0" smtClean="0"/>
              <a:t>».</a:t>
            </a:r>
          </a:p>
          <a:p>
            <a:pPr lvl="0"/>
            <a:r>
              <a:rPr lang="ru-RU" sz="7200" b="1" dirty="0" smtClean="0"/>
              <a:t>Организация игровой и театрализованной деятельности с дошкольниками.</a:t>
            </a:r>
            <a:endParaRPr lang="ru-RU" sz="7200" b="1" dirty="0" smtClean="0"/>
          </a:p>
          <a:p>
            <a:r>
              <a:rPr lang="ru-RU" sz="7200" b="1" dirty="0" smtClean="0"/>
              <a:t>Создание папки-передвижки «Тайна имени».</a:t>
            </a:r>
          </a:p>
          <a:p>
            <a:r>
              <a:rPr lang="ru-RU" sz="7200" b="1" dirty="0" smtClean="0"/>
              <a:t>Оформление папки-передвижки «Роль семьи в воспитании ребенка».</a:t>
            </a:r>
          </a:p>
          <a:p>
            <a:r>
              <a:rPr lang="ru-RU" sz="7200" b="1" dirty="0" smtClean="0"/>
              <a:t>Выставка детских рисунков «Моя семья»</a:t>
            </a:r>
          </a:p>
          <a:p>
            <a:r>
              <a:rPr lang="ru-RU" sz="7200" b="1" dirty="0" smtClean="0"/>
              <a:t>Выставка «Генеалогическое древо семьи».</a:t>
            </a:r>
          </a:p>
          <a:p>
            <a:pPr lvl="0"/>
            <a:r>
              <a:rPr lang="ru-RU" sz="7200" b="1" dirty="0" smtClean="0"/>
              <a:t>Родительское собрание «Моя семья – что может быть дороже»</a:t>
            </a:r>
          </a:p>
          <a:p>
            <a:pPr>
              <a:buNone/>
            </a:pPr>
            <a:r>
              <a:rPr lang="ru-RU" sz="7200" b="1" u="sng" dirty="0" smtClean="0"/>
              <a:t>III </a:t>
            </a:r>
            <a:r>
              <a:rPr lang="ru-RU" sz="7200" b="1" u="sng" dirty="0" err="1" smtClean="0"/>
              <a:t>этап-заключительный</a:t>
            </a:r>
            <a:endParaRPr lang="ru-RU" sz="7200" b="1" dirty="0" smtClean="0"/>
          </a:p>
          <a:p>
            <a:pPr lvl="0"/>
            <a:r>
              <a:rPr lang="ru-RU" sz="7200" b="1" dirty="0" smtClean="0"/>
              <a:t>Обработка результатов по реализации проекта.</a:t>
            </a:r>
          </a:p>
          <a:p>
            <a:pPr lvl="0"/>
            <a:r>
              <a:rPr lang="ru-RU" sz="7200" b="1" dirty="0" smtClean="0"/>
              <a:t>Презентация проекта «Семейное древо».</a:t>
            </a:r>
          </a:p>
          <a:p>
            <a:pPr>
              <a:buNone/>
            </a:pPr>
            <a:r>
              <a:rPr lang="ru-RU" sz="7200" b="1" dirty="0" smtClean="0"/>
              <a:t> </a:t>
            </a:r>
          </a:p>
          <a:p>
            <a:pPr>
              <a:buNone/>
            </a:pPr>
            <a:r>
              <a:rPr lang="ru-RU" sz="7200" b="1" dirty="0" smtClean="0"/>
              <a:t> </a:t>
            </a:r>
          </a:p>
          <a:p>
            <a:pPr eaLnBrk="1" hangingPunct="1"/>
            <a:endParaRPr lang="ru-RU" sz="7200" dirty="0" smtClean="0"/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C:\Users\User\Desktop\i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2050" name="Rectangle 7"/>
          <p:cNvSpPr>
            <a:spLocks noGrp="1" noChangeArrowheads="1"/>
          </p:cNvSpPr>
          <p:nvPr>
            <p:ph type="title"/>
          </p:nvPr>
        </p:nvSpPr>
        <p:spPr>
          <a:xfrm>
            <a:off x="457200" y="476250"/>
            <a:ext cx="8229600" cy="720725"/>
          </a:xfrm>
        </p:spPr>
        <p:txBody>
          <a:bodyPr/>
          <a:lstStyle/>
          <a:p>
            <a:pPr algn="l" eaLnBrk="1" hangingPunct="1"/>
            <a:r>
              <a:rPr lang="ru-RU" sz="4000" b="1" dirty="0" smtClean="0">
                <a:solidFill>
                  <a:srgbClr val="002060"/>
                </a:solidFill>
              </a:rPr>
              <a:t>Выводы:</a:t>
            </a:r>
          </a:p>
        </p:txBody>
      </p:sp>
      <p:sp>
        <p:nvSpPr>
          <p:cNvPr id="2051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285720" y="1142984"/>
            <a:ext cx="8401080" cy="5500726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 smtClean="0">
                <a:latin typeface="+mj-lt"/>
                <a:cs typeface="Times New Roman" pitchFamily="18" charset="0"/>
              </a:rPr>
              <a:t>    В результате работы над проектом у детей расширилось представление о своей семье, о нравственном отношении к семейным традициям. Были сформированы  представления о мире семьи, как о людях живущих вместе и любящих друг друга. Дошкольники познакомились с понятиями род, родственники, родословие, генеалогическое древо.  В ходе проекта развивались творческие и исследовательские способности детей. Ребята приобрели навыки поиска и сбора информации, учились анализировать и презентовать свои работы.  Все это способствовало развитию доброжелательности, понимания, взаимопомощи, а так же повышению интереса к истории происхождения своей семьи.</a:t>
            </a:r>
          </a:p>
          <a:p>
            <a:pPr eaLnBrk="1" hangingPunct="1"/>
            <a:endParaRPr lang="ru-RU" dirty="0" smtClean="0"/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C:\Users\User\Desktop\i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2050" name="Rectangle 7"/>
          <p:cNvSpPr>
            <a:spLocks noGrp="1" noChangeArrowheads="1"/>
          </p:cNvSpPr>
          <p:nvPr>
            <p:ph type="title"/>
          </p:nvPr>
        </p:nvSpPr>
        <p:spPr>
          <a:xfrm>
            <a:off x="457200" y="476250"/>
            <a:ext cx="8229600" cy="720725"/>
          </a:xfrm>
        </p:spPr>
        <p:txBody>
          <a:bodyPr>
            <a:normAutofit/>
          </a:bodyPr>
          <a:lstStyle/>
          <a:p>
            <a:pPr eaLnBrk="1" hangingPunct="1"/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НОД с дошкольниками.</a:t>
            </a:r>
          </a:p>
        </p:txBody>
      </p:sp>
      <p:sp>
        <p:nvSpPr>
          <p:cNvPr id="2051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285720" y="1142984"/>
            <a:ext cx="8401080" cy="550072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latin typeface="+mj-lt"/>
                <a:cs typeface="Times New Roman" pitchFamily="18" charset="0"/>
              </a:rPr>
              <a:t>    </a:t>
            </a:r>
            <a:endParaRPr lang="ru-RU" dirty="0" smtClean="0"/>
          </a:p>
        </p:txBody>
      </p:sp>
      <p:pic>
        <p:nvPicPr>
          <p:cNvPr id="1026" name="Picture 2" descr="C:\Users\User\Desktop\21.04.2015 01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7661" y="1428736"/>
            <a:ext cx="3381397" cy="2536049"/>
          </a:xfrm>
          <a:prstGeom prst="ellipse">
            <a:avLst/>
          </a:prstGeom>
          <a:ln w="63500" cap="rnd">
            <a:solidFill>
              <a:srgbClr val="00B0F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27" name="Picture 3" descr="C:\Users\User\Desktop\21.04.2015 00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00364" y="3839768"/>
            <a:ext cx="3357586" cy="2518190"/>
          </a:xfrm>
          <a:prstGeom prst="ellipse">
            <a:avLst/>
          </a:prstGeom>
          <a:ln w="63500" cap="rnd">
            <a:solidFill>
              <a:srgbClr val="00B0F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" name="Picture 2" descr="C:\Users\User\Desktop\21.04.2015 016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57818" y="1428735"/>
            <a:ext cx="3214710" cy="2411033"/>
          </a:xfrm>
          <a:prstGeom prst="ellipse">
            <a:avLst/>
          </a:prstGeom>
          <a:solidFill>
            <a:srgbClr val="0070C0"/>
          </a:solidFill>
          <a:ln w="63500" cap="rnd">
            <a:solidFill>
              <a:srgbClr val="00B0F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C:\Users\User\Desktop\i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2050" name="Rectangle 7"/>
          <p:cNvSpPr>
            <a:spLocks noGrp="1" noChangeArrowheads="1"/>
          </p:cNvSpPr>
          <p:nvPr>
            <p:ph type="title"/>
          </p:nvPr>
        </p:nvSpPr>
        <p:spPr>
          <a:xfrm>
            <a:off x="457200" y="476250"/>
            <a:ext cx="8229600" cy="720725"/>
          </a:xfrm>
        </p:spPr>
        <p:txBody>
          <a:bodyPr>
            <a:normAutofit fontScale="90000"/>
          </a:bodyPr>
          <a:lstStyle/>
          <a:p>
            <a:pPr algn="l" eaLnBrk="1" hangingPunct="1"/>
            <a:r>
              <a:rPr lang="ru-RU" sz="4000" b="1" dirty="0" smtClean="0">
                <a:solidFill>
                  <a:srgbClr val="002060"/>
                </a:solidFill>
              </a:rPr>
              <a:t>Рассматривание семейных альбомов</a:t>
            </a:r>
          </a:p>
        </p:txBody>
      </p:sp>
      <p:sp>
        <p:nvSpPr>
          <p:cNvPr id="2051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285720" y="1142984"/>
            <a:ext cx="8401080" cy="5500726"/>
          </a:xfrm>
        </p:spPr>
        <p:txBody>
          <a:bodyPr>
            <a:normAutofit/>
          </a:bodyPr>
          <a:lstStyle/>
          <a:p>
            <a:pPr eaLnBrk="1" hangingPunct="1"/>
            <a:endParaRPr lang="ru-RU" dirty="0" smtClean="0"/>
          </a:p>
        </p:txBody>
      </p:sp>
      <p:pic>
        <p:nvPicPr>
          <p:cNvPr id="1026" name="Picture 2" descr="C:\Users\User\Desktop\21.04.2015 00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7554" y="1190609"/>
            <a:ext cx="2428892" cy="266701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" name="Picture 3" descr="C:\Users\User\Desktop\21.04.2015 00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471" y="4000504"/>
            <a:ext cx="2762269" cy="20717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4" descr="C:\Users\User\Desktop\21.04.2015 017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57818" y="4000504"/>
            <a:ext cx="2724172" cy="204312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C:\Users\User\Desktop\i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2050" name="Rectangle 7"/>
          <p:cNvSpPr>
            <a:spLocks noGrp="1" noChangeArrowheads="1"/>
          </p:cNvSpPr>
          <p:nvPr>
            <p:ph type="title"/>
          </p:nvPr>
        </p:nvSpPr>
        <p:spPr>
          <a:xfrm>
            <a:off x="457200" y="476250"/>
            <a:ext cx="8229600" cy="720725"/>
          </a:xfrm>
        </p:spPr>
        <p:txBody>
          <a:bodyPr>
            <a:normAutofit fontScale="90000"/>
          </a:bodyPr>
          <a:lstStyle/>
          <a:p>
            <a:pPr algn="l" eaLnBrk="1" hangingPunct="1"/>
            <a:r>
              <a:rPr lang="ru-RU" sz="4000" b="1" dirty="0" smtClean="0">
                <a:solidFill>
                  <a:srgbClr val="002060"/>
                </a:solidFill>
              </a:rPr>
              <a:t>Фотовыставка «Моя дружная семья».</a:t>
            </a:r>
          </a:p>
        </p:txBody>
      </p:sp>
      <p:sp>
        <p:nvSpPr>
          <p:cNvPr id="2051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285720" y="1142984"/>
            <a:ext cx="8401080" cy="5500726"/>
          </a:xfrm>
        </p:spPr>
        <p:txBody>
          <a:bodyPr>
            <a:normAutofit/>
          </a:bodyPr>
          <a:lstStyle/>
          <a:p>
            <a:pPr eaLnBrk="1" hangingPunct="1"/>
            <a:endParaRPr lang="ru-RU" dirty="0" smtClean="0"/>
          </a:p>
        </p:txBody>
      </p:sp>
      <p:pic>
        <p:nvPicPr>
          <p:cNvPr id="4" name="Picture 2" descr="C:\Users\User\Desktop\21.04.2015 00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1357298"/>
            <a:ext cx="2914652" cy="218598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7" name="Picture 3" descr="C:\Users\User\Desktop\21.04.2015 07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628" y="1357298"/>
            <a:ext cx="2952771" cy="22145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8" name="Picture 4" descr="C:\Users\User\Desktop\21.04.2015 009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143240" y="3857628"/>
            <a:ext cx="3048022" cy="22860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C:\Users\User\Desktop\i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2050" name="Rectangle 7"/>
          <p:cNvSpPr>
            <a:spLocks noGrp="1" noChangeArrowheads="1"/>
          </p:cNvSpPr>
          <p:nvPr>
            <p:ph type="title"/>
          </p:nvPr>
        </p:nvSpPr>
        <p:spPr>
          <a:xfrm>
            <a:off x="457200" y="476250"/>
            <a:ext cx="8229600" cy="720725"/>
          </a:xfrm>
        </p:spPr>
        <p:txBody>
          <a:bodyPr/>
          <a:lstStyle/>
          <a:p>
            <a:pPr algn="l" eaLnBrk="1" hangingPunct="1"/>
            <a:r>
              <a:rPr lang="ru-RU" sz="4000" b="1" dirty="0" smtClean="0">
                <a:solidFill>
                  <a:srgbClr val="002060"/>
                </a:solidFill>
              </a:rPr>
              <a:t>Папка-передвижка «Тайна имени»</a:t>
            </a:r>
          </a:p>
        </p:txBody>
      </p:sp>
      <p:sp>
        <p:nvSpPr>
          <p:cNvPr id="2051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285720" y="1142984"/>
            <a:ext cx="8401080" cy="5500726"/>
          </a:xfrm>
        </p:spPr>
        <p:txBody>
          <a:bodyPr>
            <a:normAutofit/>
          </a:bodyPr>
          <a:lstStyle/>
          <a:p>
            <a:pPr eaLnBrk="1" hangingPunct="1"/>
            <a:endParaRPr lang="ru-RU" dirty="0" smtClean="0"/>
          </a:p>
        </p:txBody>
      </p:sp>
      <p:pic>
        <p:nvPicPr>
          <p:cNvPr id="1027" name="Picture 3" descr="C:\Users\User\Desktop\21.04.2015 0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5285" y="1643050"/>
            <a:ext cx="2952770" cy="221457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028" name="Picture 4" descr="C:\Users\User\Desktop\21.04.2015 00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86115" y="4071942"/>
            <a:ext cx="3143271" cy="235745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029" name="Picture 5" descr="C:\Users\User\Desktop\21.04.2015 004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26074" y="1514474"/>
            <a:ext cx="2933703" cy="2200277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C:\Users\User\Desktop\i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2050" name="Rectangle 7"/>
          <p:cNvSpPr>
            <a:spLocks noGrp="1" noChangeArrowheads="1"/>
          </p:cNvSpPr>
          <p:nvPr>
            <p:ph type="title"/>
          </p:nvPr>
        </p:nvSpPr>
        <p:spPr>
          <a:xfrm>
            <a:off x="457200" y="214290"/>
            <a:ext cx="8229600" cy="98268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4000" b="1" dirty="0" smtClean="0">
                <a:solidFill>
                  <a:srgbClr val="002060"/>
                </a:solidFill>
              </a:rPr>
              <a:t>Папка-передвижка: « Роль семьи в воспитании ребенка»</a:t>
            </a:r>
          </a:p>
        </p:txBody>
      </p:sp>
      <p:sp>
        <p:nvSpPr>
          <p:cNvPr id="2051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285720" y="1142984"/>
            <a:ext cx="8401080" cy="5500726"/>
          </a:xfrm>
        </p:spPr>
        <p:txBody>
          <a:bodyPr>
            <a:normAutofit/>
          </a:bodyPr>
          <a:lstStyle/>
          <a:p>
            <a:pPr eaLnBrk="1" hangingPunct="1"/>
            <a:endParaRPr lang="ru-RU" dirty="0" smtClean="0"/>
          </a:p>
        </p:txBody>
      </p:sp>
      <p:pic>
        <p:nvPicPr>
          <p:cNvPr id="3" name="Picture 3" descr="C:\Users\User\Desktop\1мая15 02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1857364"/>
            <a:ext cx="3357586" cy="25181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2" name="Picture 4" descr="C:\Users\User\Desktop\1мая15 02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29190" y="3571875"/>
            <a:ext cx="3286148" cy="246461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Users\User\Desktop\i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0" y="428604"/>
            <a:ext cx="9144000" cy="4985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Тип проекта.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Творческий проект, информационно – исследовательский.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Продолжительность проекта.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Краткосрочный  (3 недели).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C:\Users\User\Desktop\i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2050" name="Rectangle 7"/>
          <p:cNvSpPr>
            <a:spLocks noGrp="1" noChangeArrowheads="1"/>
          </p:cNvSpPr>
          <p:nvPr>
            <p:ph type="title"/>
          </p:nvPr>
        </p:nvSpPr>
        <p:spPr>
          <a:xfrm>
            <a:off x="457200" y="214290"/>
            <a:ext cx="8229600" cy="982685"/>
          </a:xfrm>
        </p:spPr>
        <p:txBody>
          <a:bodyPr>
            <a:normAutofit/>
          </a:bodyPr>
          <a:lstStyle/>
          <a:p>
            <a:pPr eaLnBrk="1" hangingPunct="1"/>
            <a:r>
              <a:rPr lang="ru-RU" sz="4000" b="1" dirty="0" smtClean="0">
                <a:solidFill>
                  <a:srgbClr val="002060"/>
                </a:solidFill>
              </a:rPr>
              <a:t>Игровая деятельность</a:t>
            </a:r>
          </a:p>
        </p:txBody>
      </p:sp>
      <p:sp>
        <p:nvSpPr>
          <p:cNvPr id="2051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285720" y="1142984"/>
            <a:ext cx="8401080" cy="5500726"/>
          </a:xfrm>
        </p:spPr>
        <p:txBody>
          <a:bodyPr>
            <a:normAutofit/>
          </a:bodyPr>
          <a:lstStyle/>
          <a:p>
            <a:pPr eaLnBrk="1" hangingPunct="1"/>
            <a:endParaRPr lang="ru-RU" dirty="0" smtClean="0"/>
          </a:p>
        </p:txBody>
      </p:sp>
      <p:pic>
        <p:nvPicPr>
          <p:cNvPr id="4098" name="Picture 2" descr="C:\Users\User\Desktop\21.04.2015 1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7818" y="4286256"/>
            <a:ext cx="2667019" cy="20002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099" name="Picture 3" descr="C:\Users\User\Desktop\21.04.2015 09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728" y="1857364"/>
            <a:ext cx="2667019" cy="20002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100" name="Picture 4" descr="C:\Users\User\Desktop\21.04.2015 087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57818" y="1571611"/>
            <a:ext cx="2214578" cy="24227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101" name="Picture 5" descr="C:\Users\User\Desktop\21.04.2015 100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285852" y="4286256"/>
            <a:ext cx="2786082" cy="20895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C:\Users\User\Desktop\i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2050" name="Rectangle 7"/>
          <p:cNvSpPr>
            <a:spLocks noGrp="1" noChangeArrowheads="1"/>
          </p:cNvSpPr>
          <p:nvPr>
            <p:ph type="title"/>
          </p:nvPr>
        </p:nvSpPr>
        <p:spPr>
          <a:xfrm>
            <a:off x="457200" y="214290"/>
            <a:ext cx="8229600" cy="98268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4000" b="1" dirty="0" smtClean="0">
                <a:solidFill>
                  <a:srgbClr val="002060"/>
                </a:solidFill>
              </a:rPr>
              <a:t>Театрализованная деятельность</a:t>
            </a:r>
            <a:br>
              <a:rPr lang="ru-RU" sz="4000" b="1" dirty="0" smtClean="0">
                <a:solidFill>
                  <a:srgbClr val="002060"/>
                </a:solidFill>
              </a:rPr>
            </a:br>
            <a:r>
              <a:rPr lang="ru-RU" sz="4000" b="1" dirty="0" smtClean="0">
                <a:solidFill>
                  <a:srgbClr val="002060"/>
                </a:solidFill>
              </a:rPr>
              <a:t>Сказка «Репка».</a:t>
            </a:r>
          </a:p>
        </p:txBody>
      </p:sp>
      <p:sp>
        <p:nvSpPr>
          <p:cNvPr id="2051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285720" y="1142984"/>
            <a:ext cx="8401080" cy="5500726"/>
          </a:xfrm>
        </p:spPr>
        <p:txBody>
          <a:bodyPr>
            <a:normAutofit/>
          </a:bodyPr>
          <a:lstStyle/>
          <a:p>
            <a:pPr eaLnBrk="1" hangingPunct="1"/>
            <a:endParaRPr lang="ru-RU" dirty="0" smtClean="0"/>
          </a:p>
        </p:txBody>
      </p:sp>
      <p:pic>
        <p:nvPicPr>
          <p:cNvPr id="3074" name="Picture 2" descr="C:\Users\User\Desktop\21.04.2015 10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5285" y="1428736"/>
            <a:ext cx="2976583" cy="223243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076" name="Picture 4" descr="C:\Users\User\Desktop\21.04.2015 11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10" y="4000504"/>
            <a:ext cx="3000396" cy="225029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077" name="Picture 5" descr="C:\Users\User\Desktop\21.04.2015 113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10127" y="1428736"/>
            <a:ext cx="2952770" cy="221457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078" name="Picture 6" descr="C:\Users\User\Desktop\21.04.2015 117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833941" y="4000505"/>
            <a:ext cx="3024207" cy="226815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C:\Users\User\Desktop\i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2050" name="Rectangle 7"/>
          <p:cNvSpPr>
            <a:spLocks noGrp="1" noChangeArrowheads="1"/>
          </p:cNvSpPr>
          <p:nvPr>
            <p:ph type="title"/>
          </p:nvPr>
        </p:nvSpPr>
        <p:spPr>
          <a:xfrm>
            <a:off x="457200" y="476250"/>
            <a:ext cx="8229600" cy="720725"/>
          </a:xfrm>
        </p:spPr>
        <p:txBody>
          <a:bodyPr/>
          <a:lstStyle/>
          <a:p>
            <a:pPr algn="l" eaLnBrk="1" hangingPunct="1"/>
            <a:r>
              <a:rPr lang="ru-RU" sz="4000" b="1" dirty="0" smtClean="0">
                <a:solidFill>
                  <a:srgbClr val="002060"/>
                </a:solidFill>
              </a:rPr>
              <a:t>Выставка рисунков «Моя семья».</a:t>
            </a:r>
          </a:p>
        </p:txBody>
      </p:sp>
      <p:sp>
        <p:nvSpPr>
          <p:cNvPr id="2051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285720" y="1142984"/>
            <a:ext cx="8401080" cy="5500726"/>
          </a:xfrm>
        </p:spPr>
        <p:txBody>
          <a:bodyPr>
            <a:normAutofit/>
          </a:bodyPr>
          <a:lstStyle/>
          <a:p>
            <a:pPr eaLnBrk="1" hangingPunct="1"/>
            <a:endParaRPr lang="ru-RU" dirty="0" smtClean="0"/>
          </a:p>
        </p:txBody>
      </p:sp>
      <p:pic>
        <p:nvPicPr>
          <p:cNvPr id="2" name="Picture 2" descr="C:\Users\User\Desktop\21.04.2015 01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1428736"/>
            <a:ext cx="2952770" cy="22145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2" name="Picture 4" descr="C:\Users\User\Desktop\21.04.2015 06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29322" y="1389755"/>
            <a:ext cx="2857520" cy="220838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3" name="Picture 5" descr="C:\Users\User\Desktop\21.04.2015 024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00430" y="3714752"/>
            <a:ext cx="2464236" cy="29391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C:\Users\User\Desktop\i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2050" name="Rectangle 7"/>
          <p:cNvSpPr>
            <a:spLocks noGrp="1" noChangeArrowheads="1"/>
          </p:cNvSpPr>
          <p:nvPr>
            <p:ph type="title"/>
          </p:nvPr>
        </p:nvSpPr>
        <p:spPr>
          <a:xfrm>
            <a:off x="457200" y="476250"/>
            <a:ext cx="8229600" cy="72072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3200" b="1" dirty="0" smtClean="0">
                <a:solidFill>
                  <a:srgbClr val="002060"/>
                </a:solidFill>
              </a:rPr>
              <a:t>Составление рассказа «Генеалогическое древо моей семьи»</a:t>
            </a:r>
          </a:p>
        </p:txBody>
      </p:sp>
      <p:sp>
        <p:nvSpPr>
          <p:cNvPr id="2051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285720" y="1142984"/>
            <a:ext cx="8401080" cy="5500726"/>
          </a:xfrm>
        </p:spPr>
        <p:txBody>
          <a:bodyPr>
            <a:normAutofit/>
          </a:bodyPr>
          <a:lstStyle/>
          <a:p>
            <a:pPr eaLnBrk="1" hangingPunct="1"/>
            <a:endParaRPr lang="ru-RU" dirty="0" smtClean="0"/>
          </a:p>
        </p:txBody>
      </p:sp>
      <p:pic>
        <p:nvPicPr>
          <p:cNvPr id="1028" name="Picture 4" descr="C:\Users\User\Desktop\21.04.2015 02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28926" y="4000504"/>
            <a:ext cx="3116290" cy="233721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029" name="Picture 5" descr="C:\Users\User\Desktop\21.04.2015 03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72066" y="1428736"/>
            <a:ext cx="3000396" cy="2250297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2" name="Picture 2" descr="C:\Users\User\Desktop\21.04.2015 03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2910" y="1482314"/>
            <a:ext cx="2786082" cy="208956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C:\Users\User\Desktop\i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2050" name="Rectangle 7"/>
          <p:cNvSpPr>
            <a:spLocks noGrp="1" noChangeArrowheads="1"/>
          </p:cNvSpPr>
          <p:nvPr>
            <p:ph type="title"/>
          </p:nvPr>
        </p:nvSpPr>
        <p:spPr>
          <a:xfrm>
            <a:off x="457200" y="285728"/>
            <a:ext cx="8229600" cy="911247"/>
          </a:xfrm>
        </p:spPr>
        <p:txBody>
          <a:bodyPr>
            <a:normAutofit/>
          </a:bodyPr>
          <a:lstStyle/>
          <a:p>
            <a:pPr eaLnBrk="1" hangingPunct="1"/>
            <a:r>
              <a:rPr lang="ru-RU" sz="3200" b="1" dirty="0" smtClean="0">
                <a:solidFill>
                  <a:srgbClr val="002060"/>
                </a:solidFill>
              </a:rPr>
              <a:t>Выставка «Генеалогическое древо семьи»</a:t>
            </a:r>
          </a:p>
        </p:txBody>
      </p:sp>
      <p:sp>
        <p:nvSpPr>
          <p:cNvPr id="2051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285720" y="1142984"/>
            <a:ext cx="8401080" cy="5500726"/>
          </a:xfrm>
        </p:spPr>
        <p:txBody>
          <a:bodyPr>
            <a:normAutofit/>
          </a:bodyPr>
          <a:lstStyle/>
          <a:p>
            <a:pPr eaLnBrk="1" hangingPunct="1"/>
            <a:endParaRPr lang="ru-RU" dirty="0" smtClean="0"/>
          </a:p>
        </p:txBody>
      </p:sp>
      <p:pic>
        <p:nvPicPr>
          <p:cNvPr id="6" name="Picture 2" descr="C:\Users\User\Desktop\21.04.2015 04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1285860"/>
            <a:ext cx="3119459" cy="233959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3074" name="Picture 2" descr="C:\Users\User\Desktop\21.04.2015 05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3108" y="4143380"/>
            <a:ext cx="3092457" cy="231934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3075" name="Picture 3" descr="C:\Users\User\Desktop\21.04.2015 05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72066" y="1357298"/>
            <a:ext cx="3238522" cy="242889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Users\User\Desktop\i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Проблемные вопросы: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4983179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57158" y="2071678"/>
            <a:ext cx="3357586" cy="1785950"/>
          </a:xfrm>
          <a:prstGeom prst="roundRect">
            <a:avLst/>
          </a:prstGeom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cs typeface="Times New Roman" pitchFamily="18" charset="0"/>
              </a:rPr>
              <a:t>Недостаточный объем знаний у детей о старших поколениях своей семьи.</a:t>
            </a:r>
            <a:endParaRPr lang="ru-RU" sz="2400" b="1" dirty="0"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143504" y="2071678"/>
            <a:ext cx="3357586" cy="1857388"/>
          </a:xfrm>
          <a:prstGeom prst="roundRect">
            <a:avLst/>
          </a:prstGeom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Слабый интерес к истории семьи, предкам.</a:t>
            </a:r>
            <a:endParaRPr lang="ru-RU" sz="2400" b="1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857488" y="4357694"/>
            <a:ext cx="3929090" cy="2000264"/>
          </a:xfrm>
          <a:prstGeom prst="roundRect">
            <a:avLst/>
          </a:prstGeom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Недостаточное поступление информации детям о родственниках старших поколений.</a:t>
            </a:r>
            <a:endParaRPr lang="ru-RU" sz="2400" b="1" dirty="0"/>
          </a:p>
        </p:txBody>
      </p:sp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0" y="0"/>
            <a:ext cx="22955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9" name="Прямая со стрелкой 18"/>
          <p:cNvCxnSpPr/>
          <p:nvPr/>
        </p:nvCxnSpPr>
        <p:spPr>
          <a:xfrm rot="10800000" flipV="1">
            <a:off x="2571736" y="1142984"/>
            <a:ext cx="1285884" cy="9286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>
            <a:endCxn id="7" idx="0"/>
          </p:cNvCxnSpPr>
          <p:nvPr/>
        </p:nvCxnSpPr>
        <p:spPr>
          <a:xfrm>
            <a:off x="5786446" y="1142984"/>
            <a:ext cx="1035851" cy="9286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rot="16200000" flipH="1">
            <a:off x="3143238" y="2714620"/>
            <a:ext cx="314327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Users\User\Desktop\i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sz="4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Гипотеза:</a:t>
            </a:r>
            <a:endParaRPr lang="ru-RU" sz="4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Сформировать у детей представление о семье, истории создании семьи, ее родословной, о нравственном отношении к семейным традициям и воспитать уважение к членам семьи, можно, если работа будет систематически проводиться в разных направлениях: игровой, коммуникативной, познавательно-исследовательской, продуктивной  и художественно-эстетической  видах деятельности.</a:t>
            </a:r>
          </a:p>
          <a:p>
            <a:endParaRPr lang="ru-RU" dirty="0"/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Users\User\Desktop\i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0" y="214290"/>
            <a:ext cx="9144000" cy="4431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Цель проекта:</a:t>
            </a: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асширить представление детей о своей семье, родословной, ее корнях.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Задачи: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3200" b="1" dirty="0" smtClean="0">
              <a:solidFill>
                <a:srgbClr val="00206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8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42844" y="2428868"/>
            <a:ext cx="8858312" cy="121444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1.Формировать у детей представление о семье, о нравственном отношении к семейным традициям, расширять знания о ближнем окружении, учить разбираться в родственных связях.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42844" y="3929066"/>
            <a:ext cx="8858312" cy="121444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2.Развивать творческие способности родителей и детей в процессе совместной деятельности.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42844" y="5500702"/>
            <a:ext cx="8858312" cy="121444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3.Воспитывать у детей любовь и уважение к членам семьи, интерес к ее истории.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Users\User\Desktop\i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4000" b="1" dirty="0" smtClean="0">
                <a:solidFill>
                  <a:srgbClr val="002060"/>
                </a:solidFill>
                <a:cs typeface="Times New Roman" pitchFamily="18" charset="0"/>
              </a:rPr>
              <a:t>Принципы реализации проекта.</a:t>
            </a:r>
            <a:r>
              <a:rPr lang="ru-RU" dirty="0" smtClean="0">
                <a:solidFill>
                  <a:srgbClr val="002060"/>
                </a:solidFill>
              </a:rPr>
              <a:t/>
            </a:r>
            <a:br>
              <a:rPr lang="ru-RU" dirty="0" smtClean="0">
                <a:solidFill>
                  <a:srgbClr val="002060"/>
                </a:solidFill>
              </a:rPr>
            </a:b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5143536"/>
          </a:xfrm>
        </p:spPr>
        <p:txBody>
          <a:bodyPr>
            <a:normAutofit fontScale="85000" lnSpcReduction="10000"/>
          </a:bodyPr>
          <a:lstStyle/>
          <a:p>
            <a:pPr>
              <a:buFont typeface="Wingdings" pitchFamily="2" charset="2"/>
              <a:buChar char="Ø"/>
            </a:pPr>
            <a:r>
              <a:rPr lang="ru-RU" dirty="0" smtClean="0"/>
              <a:t>Принцип индивидуального и дифференцированного подхода, т.е. учет личностных, возрастных особенностей детей, уровня их психического и физического развития.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Принцип интеграции работы с различными направлениями воспитательной работы и видами деятельности детей (развитие речи, игры).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Принцип доступности.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Принцип постепенности.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Принцип системности.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endParaRPr lang="ru-RU" dirty="0"/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Users\User\Desktop\i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>
                <a:solidFill>
                  <a:srgbClr val="002060"/>
                </a:solidFill>
              </a:rPr>
              <a:t>Условия реализации проекта.</a:t>
            </a:r>
            <a:r>
              <a:rPr lang="ru-RU" dirty="0" smtClean="0">
                <a:solidFill>
                  <a:srgbClr val="002060"/>
                </a:solidFill>
              </a:rPr>
              <a:t/>
            </a:r>
            <a:br>
              <a:rPr lang="ru-RU" dirty="0" smtClean="0">
                <a:solidFill>
                  <a:srgbClr val="002060"/>
                </a:solidFill>
              </a:rPr>
            </a:br>
            <a:endParaRPr lang="ru-RU" dirty="0">
              <a:solidFill>
                <a:srgbClr val="002060"/>
              </a:solidFill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1" descr="C:\Users\User\Desktop\i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30" cy="68580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Формы организации проекта.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357158" y="1428736"/>
            <a:ext cx="8501122" cy="5143536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/>
              <a:t>1</a:t>
            </a:r>
            <a:r>
              <a:rPr lang="ru-RU" b="1" dirty="0" smtClean="0"/>
              <a:t>. </a:t>
            </a:r>
            <a:r>
              <a:rPr lang="ru-RU" dirty="0" smtClean="0">
                <a:latin typeface="+mj-lt"/>
                <a:cs typeface="Times New Roman" pitchFamily="18" charset="0"/>
              </a:rPr>
              <a:t>Опрос детей на тему: «Что я знаю о семье».</a:t>
            </a:r>
          </a:p>
          <a:p>
            <a:pPr>
              <a:buNone/>
            </a:pPr>
            <a:r>
              <a:rPr lang="ru-RU" dirty="0" smtClean="0">
                <a:latin typeface="+mj-lt"/>
                <a:cs typeface="Times New Roman" pitchFamily="18" charset="0"/>
              </a:rPr>
              <a:t>2. НОД</a:t>
            </a:r>
          </a:p>
          <a:p>
            <a:pPr>
              <a:buNone/>
            </a:pPr>
            <a:r>
              <a:rPr lang="ru-RU" dirty="0" smtClean="0">
                <a:latin typeface="+mj-lt"/>
                <a:cs typeface="Times New Roman" pitchFamily="18" charset="0"/>
              </a:rPr>
              <a:t>3.Фотовыставка «Моя дружная семья».</a:t>
            </a:r>
          </a:p>
          <a:p>
            <a:pPr>
              <a:buNone/>
            </a:pPr>
            <a:r>
              <a:rPr lang="ru-RU" dirty="0" smtClean="0">
                <a:cs typeface="Times New Roman" pitchFamily="18" charset="0"/>
              </a:rPr>
              <a:t>4.Создание папки -передвижки  «Тайна имени».</a:t>
            </a:r>
            <a:endParaRPr lang="ru-RU" dirty="0" smtClean="0">
              <a:latin typeface="+mj-lt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latin typeface="+mj-lt"/>
                <a:cs typeface="Times New Roman" pitchFamily="18" charset="0"/>
              </a:rPr>
              <a:t>5.Составление генеалогического древа.</a:t>
            </a:r>
          </a:p>
          <a:p>
            <a:pPr>
              <a:buNone/>
            </a:pPr>
            <a:r>
              <a:rPr lang="ru-RU" dirty="0" smtClean="0">
                <a:cs typeface="Times New Roman" pitchFamily="18" charset="0"/>
              </a:rPr>
              <a:t>6.Сюжетно - ролевые игры: «Семья», «Дочки-матери», «В гости к бабушке</a:t>
            </a:r>
            <a:r>
              <a:rPr lang="ru-RU" dirty="0" smtClean="0">
                <a:cs typeface="Times New Roman" pitchFamily="18" charset="0"/>
              </a:rPr>
              <a:t>».</a:t>
            </a:r>
          </a:p>
          <a:p>
            <a:pPr>
              <a:buNone/>
            </a:pPr>
            <a:r>
              <a:rPr lang="ru-RU" dirty="0" smtClean="0">
                <a:cs typeface="Times New Roman" pitchFamily="18" charset="0"/>
              </a:rPr>
              <a:t>7.Театрализованная деятельность. Сказка «Репка».</a:t>
            </a:r>
            <a:endParaRPr lang="ru-RU" dirty="0" smtClean="0"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cs typeface="Times New Roman" pitchFamily="18" charset="0"/>
              </a:rPr>
              <a:t>8</a:t>
            </a:r>
            <a:r>
              <a:rPr lang="ru-RU" dirty="0" smtClean="0">
                <a:cs typeface="Times New Roman" pitchFamily="18" charset="0"/>
              </a:rPr>
              <a:t>.Папка-передвижка </a:t>
            </a:r>
            <a:r>
              <a:rPr lang="ru-RU" dirty="0" smtClean="0">
                <a:cs typeface="Times New Roman" pitchFamily="18" charset="0"/>
              </a:rPr>
              <a:t>«Роль семьи в воспитании ребенка».</a:t>
            </a:r>
          </a:p>
          <a:p>
            <a:pPr>
              <a:buNone/>
            </a:pPr>
            <a:r>
              <a:rPr lang="ru-RU" dirty="0" smtClean="0">
                <a:cs typeface="Times New Roman" pitchFamily="18" charset="0"/>
              </a:rPr>
              <a:t>9</a:t>
            </a:r>
            <a:r>
              <a:rPr lang="ru-RU" dirty="0" smtClean="0">
                <a:cs typeface="Times New Roman" pitchFamily="18" charset="0"/>
              </a:rPr>
              <a:t>.Выставка </a:t>
            </a:r>
            <a:r>
              <a:rPr lang="ru-RU" dirty="0" smtClean="0">
                <a:cs typeface="Times New Roman" pitchFamily="18" charset="0"/>
              </a:rPr>
              <a:t>детских рисунков «Моя семья».</a:t>
            </a:r>
          </a:p>
          <a:p>
            <a:pPr>
              <a:buNone/>
            </a:pPr>
            <a:r>
              <a:rPr lang="ru-RU" dirty="0" smtClean="0">
                <a:latin typeface="+mj-lt"/>
                <a:cs typeface="Times New Roman" pitchFamily="18" charset="0"/>
              </a:rPr>
              <a:t>10</a:t>
            </a:r>
            <a:r>
              <a:rPr lang="ru-RU" dirty="0" smtClean="0">
                <a:latin typeface="+mj-lt"/>
                <a:cs typeface="Times New Roman" pitchFamily="18" charset="0"/>
              </a:rPr>
              <a:t>. </a:t>
            </a:r>
            <a:r>
              <a:rPr lang="ru-RU" dirty="0" smtClean="0">
                <a:latin typeface="+mj-lt"/>
                <a:cs typeface="Times New Roman" pitchFamily="18" charset="0"/>
              </a:rPr>
              <a:t>Выставка «Генеалогическое древо семьи».</a:t>
            </a:r>
          </a:p>
          <a:p>
            <a:pPr>
              <a:buNone/>
            </a:pPr>
            <a:r>
              <a:rPr lang="ru-RU" dirty="0" smtClean="0">
                <a:cs typeface="Times New Roman" pitchFamily="18" charset="0"/>
              </a:rPr>
              <a:t>11. </a:t>
            </a:r>
            <a:r>
              <a:rPr lang="ru-RU" dirty="0" smtClean="0">
                <a:cs typeface="Times New Roman" pitchFamily="18" charset="0"/>
              </a:rPr>
              <a:t>Родительское собрание «Моя семья- что может быть дороже».</a:t>
            </a:r>
          </a:p>
          <a:p>
            <a:pPr>
              <a:buNone/>
            </a:pPr>
            <a:endParaRPr lang="ru-RU" dirty="0" smtClean="0">
              <a:solidFill>
                <a:srgbClr val="002060"/>
              </a:solidFill>
              <a:latin typeface="+mj-lt"/>
              <a:cs typeface="Times New Roman" pitchFamily="18" charset="0"/>
            </a:endParaRPr>
          </a:p>
          <a:p>
            <a:pPr>
              <a:buNone/>
            </a:pPr>
            <a:endParaRPr lang="ru-RU" dirty="0" smtClean="0">
              <a:solidFill>
                <a:srgbClr val="002060"/>
              </a:solidFill>
              <a:latin typeface="+mj-lt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1" descr="C:\Users\User\Desktop\i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30" cy="68580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Методы и приемы.</a:t>
            </a:r>
            <a:endParaRPr lang="ru-RU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785786" y="1928802"/>
            <a:ext cx="1785950" cy="57150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Наглядные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857488" y="1928802"/>
            <a:ext cx="1714512" cy="57150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Словесные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857752" y="1928802"/>
            <a:ext cx="2000264" cy="57150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Практические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000892" y="1928802"/>
            <a:ext cx="1643074" cy="57150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Игровые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857488" y="2571744"/>
            <a:ext cx="1714512" cy="33575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Wingdings" pitchFamily="2" charset="2"/>
              <a:buChar char="§"/>
            </a:pPr>
            <a:endParaRPr lang="ru-RU" dirty="0" smtClean="0">
              <a:solidFill>
                <a:srgbClr val="002060"/>
              </a:solidFill>
            </a:endParaRPr>
          </a:p>
          <a:p>
            <a:pPr>
              <a:buFont typeface="Wingdings" pitchFamily="2" charset="2"/>
              <a:buChar char="§"/>
            </a:pPr>
            <a:endParaRPr lang="ru-RU" dirty="0" smtClean="0">
              <a:solidFill>
                <a:srgbClr val="002060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ru-RU" sz="1600" b="1" dirty="0" smtClean="0">
                <a:solidFill>
                  <a:srgbClr val="002060"/>
                </a:solidFill>
              </a:rPr>
              <a:t> Рассказ</a:t>
            </a:r>
          </a:p>
          <a:p>
            <a:pPr>
              <a:buFont typeface="Wingdings" pitchFamily="2" charset="2"/>
              <a:buChar char="§"/>
            </a:pPr>
            <a:endParaRPr lang="ru-RU" b="1" dirty="0" smtClean="0">
              <a:solidFill>
                <a:srgbClr val="002060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ru-RU" sz="1600" b="1" dirty="0" smtClean="0">
                <a:solidFill>
                  <a:srgbClr val="002060"/>
                </a:solidFill>
              </a:rPr>
              <a:t> Чтение </a:t>
            </a:r>
          </a:p>
          <a:p>
            <a:r>
              <a:rPr lang="ru-RU" sz="1600" b="1" dirty="0" smtClean="0">
                <a:solidFill>
                  <a:srgbClr val="002060"/>
                </a:solidFill>
              </a:rPr>
              <a:t>художественной литературы</a:t>
            </a:r>
          </a:p>
          <a:p>
            <a:endParaRPr lang="ru-RU" b="1" dirty="0" smtClean="0">
              <a:solidFill>
                <a:srgbClr val="002060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ru-RU" sz="1600" b="1" dirty="0" smtClean="0">
                <a:solidFill>
                  <a:srgbClr val="002060"/>
                </a:solidFill>
              </a:rPr>
              <a:t> Беседа</a:t>
            </a:r>
          </a:p>
          <a:p>
            <a:pPr>
              <a:buFont typeface="Wingdings" pitchFamily="2" charset="2"/>
              <a:buChar char="§"/>
            </a:pPr>
            <a:endParaRPr lang="ru-RU" sz="1600" b="1" dirty="0" smtClean="0">
              <a:solidFill>
                <a:srgbClr val="002060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ru-RU" sz="1600" b="1" dirty="0" smtClean="0">
                <a:solidFill>
                  <a:srgbClr val="002060"/>
                </a:solidFill>
              </a:rPr>
              <a:t> Объяснение</a:t>
            </a:r>
          </a:p>
          <a:p>
            <a:endParaRPr lang="ru-RU" sz="1600" b="1" dirty="0" smtClean="0">
              <a:solidFill>
                <a:srgbClr val="002060"/>
              </a:solidFill>
            </a:endParaRPr>
          </a:p>
          <a:p>
            <a:pPr algn="ctr"/>
            <a:endParaRPr lang="ru-RU" dirty="0" smtClean="0">
              <a:solidFill>
                <a:srgbClr val="002060"/>
              </a:solidFill>
            </a:endParaRPr>
          </a:p>
          <a:p>
            <a:pPr algn="ctr"/>
            <a:endParaRPr lang="ru-RU" dirty="0" smtClean="0">
              <a:solidFill>
                <a:srgbClr val="002060"/>
              </a:solidFill>
            </a:endParaRPr>
          </a:p>
          <a:p>
            <a:pPr algn="ctr"/>
            <a:endParaRPr lang="ru-RU" dirty="0" smtClean="0">
              <a:solidFill>
                <a:srgbClr val="002060"/>
              </a:solidFill>
            </a:endParaRPr>
          </a:p>
          <a:p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785786" y="2571744"/>
            <a:ext cx="1785950" cy="33575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Wingdings" pitchFamily="2" charset="2"/>
              <a:buChar char="§"/>
            </a:pPr>
            <a:endParaRPr lang="ru-RU" sz="1600" dirty="0" smtClean="0">
              <a:solidFill>
                <a:srgbClr val="002060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ru-RU" sz="1600" b="1" dirty="0" smtClean="0">
                <a:solidFill>
                  <a:srgbClr val="002060"/>
                </a:solidFill>
                <a:latin typeface="+mj-lt"/>
              </a:rPr>
              <a:t> Рассматривание семейного альбома</a:t>
            </a:r>
          </a:p>
          <a:p>
            <a:pPr>
              <a:buFont typeface="Wingdings" pitchFamily="2" charset="2"/>
              <a:buChar char="§"/>
            </a:pPr>
            <a:endParaRPr lang="ru-RU" sz="1600" b="1" dirty="0" smtClean="0">
              <a:solidFill>
                <a:srgbClr val="002060"/>
              </a:solidFill>
              <a:latin typeface="+mj-lt"/>
            </a:endParaRPr>
          </a:p>
          <a:p>
            <a:pPr>
              <a:buFont typeface="Wingdings" pitchFamily="2" charset="2"/>
              <a:buChar char="§"/>
            </a:pPr>
            <a:r>
              <a:rPr lang="ru-RU" sz="1600" b="1" dirty="0" smtClean="0">
                <a:solidFill>
                  <a:srgbClr val="002060"/>
                </a:solidFill>
                <a:latin typeface="+mj-lt"/>
              </a:rPr>
              <a:t> Показ</a:t>
            </a:r>
          </a:p>
          <a:p>
            <a:pPr>
              <a:buFont typeface="Wingdings" pitchFamily="2" charset="2"/>
              <a:buChar char="§"/>
            </a:pPr>
            <a:endParaRPr lang="ru-RU" sz="1600" b="1" dirty="0" smtClean="0">
              <a:solidFill>
                <a:srgbClr val="002060"/>
              </a:solidFill>
              <a:latin typeface="+mj-lt"/>
            </a:endParaRPr>
          </a:p>
          <a:p>
            <a:pPr>
              <a:buFont typeface="Wingdings" pitchFamily="2" charset="2"/>
              <a:buChar char="§"/>
            </a:pPr>
            <a:r>
              <a:rPr lang="ru-RU" sz="1600" b="1" dirty="0" smtClean="0">
                <a:solidFill>
                  <a:srgbClr val="002060"/>
                </a:solidFill>
                <a:latin typeface="+mj-lt"/>
              </a:rPr>
              <a:t> Работа со схемой</a:t>
            </a:r>
          </a:p>
          <a:p>
            <a:pPr algn="ctr"/>
            <a:endParaRPr lang="ru-RU" sz="1600" dirty="0" smtClean="0">
              <a:solidFill>
                <a:srgbClr val="002060"/>
              </a:solidFill>
            </a:endParaRPr>
          </a:p>
          <a:p>
            <a:pPr algn="ctr"/>
            <a:endParaRPr lang="ru-RU" sz="1600" dirty="0" smtClean="0">
              <a:solidFill>
                <a:srgbClr val="002060"/>
              </a:solidFill>
            </a:endParaRPr>
          </a:p>
          <a:p>
            <a:pPr algn="ctr"/>
            <a:endParaRPr lang="ru-RU" sz="1600" dirty="0" smtClean="0">
              <a:solidFill>
                <a:srgbClr val="002060"/>
              </a:solidFill>
            </a:endParaRPr>
          </a:p>
          <a:p>
            <a:pPr algn="ctr"/>
            <a:endParaRPr lang="ru-RU" dirty="0" smtClean="0"/>
          </a:p>
          <a:p>
            <a:pPr algn="ctr"/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4857752" y="2571744"/>
            <a:ext cx="1928826" cy="33575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Wingdings" pitchFamily="2" charset="2"/>
              <a:buChar char="§"/>
            </a:pPr>
            <a:r>
              <a:rPr lang="ru-RU" sz="1600" b="1" dirty="0" smtClean="0">
                <a:solidFill>
                  <a:srgbClr val="002060"/>
                </a:solidFill>
              </a:rPr>
              <a:t> Изготовление генеалогического древа</a:t>
            </a:r>
          </a:p>
          <a:p>
            <a:endParaRPr lang="ru-RU" sz="1600" b="1" dirty="0" smtClean="0">
              <a:solidFill>
                <a:srgbClr val="002060"/>
              </a:solidFill>
            </a:endParaRPr>
          </a:p>
          <a:p>
            <a:endParaRPr lang="ru-RU" sz="1600" b="1" dirty="0" smtClean="0">
              <a:solidFill>
                <a:srgbClr val="002060"/>
              </a:solidFill>
            </a:endParaRPr>
          </a:p>
          <a:p>
            <a:endParaRPr lang="ru-RU" sz="1600" b="1" dirty="0" smtClean="0">
              <a:solidFill>
                <a:srgbClr val="002060"/>
              </a:solidFill>
            </a:endParaRPr>
          </a:p>
          <a:p>
            <a:endParaRPr lang="ru-RU" sz="1600" b="1" dirty="0" smtClean="0">
              <a:solidFill>
                <a:srgbClr val="002060"/>
              </a:solidFill>
            </a:endParaRPr>
          </a:p>
          <a:p>
            <a:endParaRPr lang="ru-RU" sz="1600" b="1" dirty="0" smtClean="0">
              <a:solidFill>
                <a:srgbClr val="002060"/>
              </a:solidFill>
            </a:endParaRPr>
          </a:p>
          <a:p>
            <a:endParaRPr lang="ru-RU" sz="1600" b="1" dirty="0" smtClean="0">
              <a:solidFill>
                <a:srgbClr val="002060"/>
              </a:solidFill>
            </a:endParaRPr>
          </a:p>
          <a:p>
            <a:endParaRPr lang="ru-RU" sz="1600" b="1" dirty="0" smtClean="0">
              <a:solidFill>
                <a:srgbClr val="002060"/>
              </a:solidFill>
            </a:endParaRPr>
          </a:p>
          <a:p>
            <a:endParaRPr lang="ru-RU" sz="1600" b="1" dirty="0" smtClean="0">
              <a:solidFill>
                <a:srgbClr val="002060"/>
              </a:solidFill>
            </a:endParaRPr>
          </a:p>
          <a:p>
            <a:endParaRPr lang="ru-RU" sz="1600" b="1" dirty="0">
              <a:solidFill>
                <a:srgbClr val="002060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7000892" y="2571744"/>
            <a:ext cx="1643074" cy="33575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Wingdings" pitchFamily="2" charset="2"/>
              <a:buChar char="§"/>
            </a:pPr>
            <a:endParaRPr lang="ru-RU" sz="1600" b="1" dirty="0" smtClean="0">
              <a:solidFill>
                <a:srgbClr val="002060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ru-RU" sz="1600" b="1" dirty="0" smtClean="0">
                <a:solidFill>
                  <a:srgbClr val="002060"/>
                </a:solidFill>
              </a:rPr>
              <a:t> Сюжетно-ролевые игры</a:t>
            </a:r>
          </a:p>
          <a:p>
            <a:pPr>
              <a:buFont typeface="Wingdings" pitchFamily="2" charset="2"/>
              <a:buChar char="§"/>
            </a:pPr>
            <a:endParaRPr lang="ru-RU" sz="1600" b="1" dirty="0" smtClean="0">
              <a:solidFill>
                <a:srgbClr val="002060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ru-RU" sz="1600" b="1" dirty="0" smtClean="0">
                <a:solidFill>
                  <a:srgbClr val="002060"/>
                </a:solidFill>
              </a:rPr>
              <a:t>Дидактические игры</a:t>
            </a:r>
          </a:p>
          <a:p>
            <a:pPr>
              <a:buFont typeface="Wingdings" pitchFamily="2" charset="2"/>
              <a:buChar char="§"/>
            </a:pPr>
            <a:endParaRPr lang="ru-RU" sz="1600" b="1" dirty="0" smtClean="0">
              <a:solidFill>
                <a:srgbClr val="002060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ru-RU" sz="1600" b="1" dirty="0" smtClean="0">
                <a:solidFill>
                  <a:srgbClr val="002060"/>
                </a:solidFill>
              </a:rPr>
              <a:t> Речевые игры</a:t>
            </a:r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/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413</TotalTime>
  <Words>595</Words>
  <PresentationFormat>Экран (4:3)</PresentationFormat>
  <Paragraphs>149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      Муниципальное автономное дошкольное учреждение «Детский сад  общеразвивающего вида №14 г.Шебекино»     Творческий проект с детьми среднего дошкольного возраста по теме  «Семейное древо».    </vt:lpstr>
      <vt:lpstr>Слайд 2</vt:lpstr>
      <vt:lpstr>Проблемные вопросы:</vt:lpstr>
      <vt:lpstr> Гипотеза:</vt:lpstr>
      <vt:lpstr>Слайд 5</vt:lpstr>
      <vt:lpstr> Принципы реализации проекта. </vt:lpstr>
      <vt:lpstr> Условия реализации проекта. </vt:lpstr>
      <vt:lpstr>Формы организации проекта.</vt:lpstr>
      <vt:lpstr>Методы и приемы.</vt:lpstr>
      <vt:lpstr>Предполагаемый результат.</vt:lpstr>
      <vt:lpstr> У родителей:</vt:lpstr>
      <vt:lpstr> У педагогов:</vt:lpstr>
      <vt:lpstr>   Этапы реализации проекта:  </vt:lpstr>
      <vt:lpstr>Выводы:</vt:lpstr>
      <vt:lpstr>НОД с дошкольниками.</vt:lpstr>
      <vt:lpstr>Рассматривание семейных альбомов</vt:lpstr>
      <vt:lpstr>Фотовыставка «Моя дружная семья».</vt:lpstr>
      <vt:lpstr>Папка-передвижка «Тайна имени»</vt:lpstr>
      <vt:lpstr>Папка-передвижка: « Роль семьи в воспитании ребенка»</vt:lpstr>
      <vt:lpstr>Игровая деятельность</vt:lpstr>
      <vt:lpstr>Театрализованная деятельность Сказка «Репка».</vt:lpstr>
      <vt:lpstr>Выставка рисунков «Моя семья».</vt:lpstr>
      <vt:lpstr>Составление рассказа «Генеалогическое древо моей семьи»</vt:lpstr>
      <vt:lpstr>Выставка «Генеалогическое древо семьи»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автономное дошкольное учреждение «Детский сад общеразвивающего вида №14 г.Шебекино»        Творческий проект с детьми среднего дошкольного возраста по теме «Семейное древо».    </dc:title>
  <dc:creator>User</dc:creator>
  <cp:lastModifiedBy>User</cp:lastModifiedBy>
  <cp:revision>50</cp:revision>
  <dcterms:created xsi:type="dcterms:W3CDTF">2015-04-19T10:10:58Z</dcterms:created>
  <dcterms:modified xsi:type="dcterms:W3CDTF">2015-05-16T19:09:34Z</dcterms:modified>
</cp:coreProperties>
</file>